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8288000" cy="10287000"/>
  <p:notesSz cx="6858000" cy="9144000"/>
  <p:embeddedFontLst>
    <p:embeddedFont>
      <p:font typeface="Canva Sans" panose="020B0604020202020204" charset="0"/>
      <p:regular r:id="rId23"/>
    </p:embeddedFont>
    <p:embeddedFont>
      <p:font typeface="Canva Sans Bold" panose="020B0604020202020204" charset="0"/>
      <p:regular r:id="rId24"/>
    </p:embeddedFont>
    <p:embeddedFont>
      <p:font typeface="DM Sans" pitchFamily="2" charset="0"/>
      <p:regular r:id="rId25"/>
    </p:embeddedFont>
    <p:embeddedFont>
      <p:font typeface="DM Sans Bold" panose="020B0604020202020204" charset="0"/>
      <p:regular r:id="rId26"/>
    </p:embeddedFont>
    <p:embeddedFont>
      <p:font typeface="Fahkwang Extra-Light" panose="020B0604020202020204" charset="-3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2B0BB-77B1-4EAC-B7BC-FB2B2149AB7D}" v="3" dt="2024-12-15T00:17:53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6097212">
            <a:off x="7885121" y="6730957"/>
            <a:ext cx="17350689" cy="16313775"/>
          </a:xfrm>
          <a:custGeom>
            <a:avLst/>
            <a:gdLst/>
            <a:ahLst/>
            <a:cxnLst/>
            <a:rect l="l" t="t" r="r" b="b"/>
            <a:pathLst>
              <a:path w="17350689" h="16313775">
                <a:moveTo>
                  <a:pt x="0" y="0"/>
                </a:moveTo>
                <a:lnTo>
                  <a:pt x="17350689" y="0"/>
                </a:lnTo>
                <a:lnTo>
                  <a:pt x="17350689" y="16313775"/>
                </a:lnTo>
                <a:lnTo>
                  <a:pt x="0" y="1631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743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3649993"/>
            <a:ext cx="16230600" cy="1097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1"/>
              </a:lnSpc>
            </a:pPr>
            <a:r>
              <a:rPr lang="en-US" sz="4201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State-Space Design and Kalman Filter-Based Control of pH Regulation in an Alum Water Treatment 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1787" y="7987912"/>
            <a:ext cx="4752975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PROJECT BY</a:t>
            </a:r>
          </a:p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LARICO ANDRES</a:t>
            </a:r>
          </a:p>
          <a:p>
            <a:pPr algn="l">
              <a:lnSpc>
                <a:spcPts val="3900"/>
              </a:lnSpc>
            </a:pPr>
            <a:r>
              <a:rPr lang="en-US" sz="3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PRADEEPA HARI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ADITHYA GOVINDARAJAN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96613" y="942975"/>
            <a:ext cx="17918475" cy="7916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Pole Placement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Why It Matters: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Determines system stability and response speed.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endParaRPr lang="en-US" sz="4086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5721"/>
              </a:lnSpc>
              <a:spcBef>
                <a:spcPct val="0"/>
              </a:spcBef>
            </a:pPr>
            <a:endParaRPr lang="en-US" sz="4086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Chosen Poles: −1,−2,−3.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endParaRPr lang="en-US" sz="4086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Balanced trade-off between speed and control effort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Simulation Results:</a:t>
            </a:r>
          </a:p>
          <a:p>
            <a:pPr algn="l"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Stable and well-damped response.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68898" y="1180218"/>
            <a:ext cx="13036153" cy="7840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7"/>
              </a:lnSpc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Kalman Filter Design</a:t>
            </a:r>
          </a:p>
          <a:p>
            <a:pPr marL="875595" lvl="1" indent="-437797" algn="l">
              <a:lnSpc>
                <a:spcPts val="5677"/>
              </a:lnSpc>
              <a:spcBef>
                <a:spcPct val="0"/>
              </a:spcBef>
              <a:buFont typeface="Arial"/>
              <a:buChar char="•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Functionality:</a:t>
            </a:r>
          </a:p>
          <a:p>
            <a:pPr marL="1751190" lvl="2" indent="-583730" algn="l">
              <a:lnSpc>
                <a:spcPts val="5677"/>
              </a:lnSpc>
              <a:spcBef>
                <a:spcPct val="0"/>
              </a:spcBef>
              <a:buFont typeface="Arial"/>
              <a:buChar char="⚬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Predicts and corrects state estimates.</a:t>
            </a:r>
          </a:p>
          <a:p>
            <a:pPr algn="l">
              <a:lnSpc>
                <a:spcPts val="5677"/>
              </a:lnSpc>
              <a:spcBef>
                <a:spcPct val="0"/>
              </a:spcBef>
            </a:pPr>
            <a:endParaRPr lang="en-US" sz="4055">
              <a:solidFill>
                <a:srgbClr val="FFFFFF"/>
              </a:solidFill>
              <a:latin typeface="Fahkwang Extra-Light"/>
              <a:ea typeface="Fahkwang Extra-Light"/>
              <a:cs typeface="Fahkwang Extra-Light"/>
              <a:sym typeface="Fahkwang Extra-Light"/>
            </a:endParaRPr>
          </a:p>
          <a:p>
            <a:pPr marL="875595" lvl="1" indent="-437797" algn="l">
              <a:lnSpc>
                <a:spcPts val="5677"/>
              </a:lnSpc>
              <a:spcBef>
                <a:spcPct val="0"/>
              </a:spcBef>
              <a:buFont typeface="Arial"/>
              <a:buChar char="•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Algorithm Steps:</a:t>
            </a:r>
          </a:p>
          <a:p>
            <a:pPr marL="1751190" lvl="2" indent="-583730" algn="l">
              <a:lnSpc>
                <a:spcPts val="5677"/>
              </a:lnSpc>
              <a:spcBef>
                <a:spcPct val="0"/>
              </a:spcBef>
              <a:buFont typeface="Arial"/>
              <a:buChar char="⚬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Prediction: Estimate next state.</a:t>
            </a:r>
          </a:p>
          <a:p>
            <a:pPr marL="1751190" lvl="2" indent="-583730" algn="l">
              <a:lnSpc>
                <a:spcPts val="5677"/>
              </a:lnSpc>
              <a:spcBef>
                <a:spcPct val="0"/>
              </a:spcBef>
              <a:buFont typeface="Arial"/>
              <a:buChar char="⚬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Update: Correct estimate with measurements.</a:t>
            </a:r>
          </a:p>
          <a:p>
            <a:pPr algn="l">
              <a:lnSpc>
                <a:spcPts val="5677"/>
              </a:lnSpc>
              <a:spcBef>
                <a:spcPct val="0"/>
              </a:spcBef>
            </a:pPr>
            <a:endParaRPr lang="en-US" sz="4055">
              <a:solidFill>
                <a:srgbClr val="FFFFFF"/>
              </a:solidFill>
              <a:latin typeface="Fahkwang Extra-Light"/>
              <a:ea typeface="Fahkwang Extra-Light"/>
              <a:cs typeface="Fahkwang Extra-Light"/>
              <a:sym typeface="Fahkwang Extra-Light"/>
            </a:endParaRPr>
          </a:p>
          <a:p>
            <a:pPr marL="875595" lvl="1" indent="-437797" algn="l">
              <a:lnSpc>
                <a:spcPts val="5677"/>
              </a:lnSpc>
              <a:spcBef>
                <a:spcPct val="0"/>
              </a:spcBef>
              <a:buFont typeface="Arial"/>
              <a:buChar char="•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Key Benefit:</a:t>
            </a:r>
          </a:p>
          <a:p>
            <a:pPr marL="1751190" lvl="2" indent="-583730" algn="l">
              <a:lnSpc>
                <a:spcPts val="5677"/>
              </a:lnSpc>
              <a:spcBef>
                <a:spcPct val="0"/>
              </a:spcBef>
              <a:buFont typeface="Arial"/>
              <a:buChar char="⚬"/>
            </a:pPr>
            <a:r>
              <a:rPr lang="en-US" sz="4055">
                <a:solidFill>
                  <a:srgbClr val="FFFFFF"/>
                </a:solidFill>
                <a:latin typeface="Fahkwang Extra-Light"/>
                <a:ea typeface="Fahkwang Extra-Light"/>
                <a:cs typeface="Fahkwang Extra-Light"/>
                <a:sym typeface="Fahkwang Extra-Light"/>
              </a:rPr>
              <a:t>Reduces impact of sensor noise.</a:t>
            </a:r>
          </a:p>
          <a:p>
            <a:pPr algn="ctr">
              <a:lnSpc>
                <a:spcPts val="5677"/>
              </a:lnSpc>
              <a:spcBef>
                <a:spcPct val="0"/>
              </a:spcBef>
            </a:pPr>
            <a:endParaRPr lang="en-US" sz="4055">
              <a:solidFill>
                <a:srgbClr val="FFFFFF"/>
              </a:solidFill>
              <a:latin typeface="Fahkwang Extra-Light"/>
              <a:ea typeface="Fahkwang Extra-Light"/>
              <a:cs typeface="Fahkwang Extra-Light"/>
              <a:sym typeface="Fahkwang Extra-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542667" y="3203078"/>
            <a:ext cx="12725847" cy="497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System Integration</a:t>
            </a:r>
          </a:p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Control Law:</a:t>
            </a:r>
          </a:p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u(t)=−Kx^(t)+r(t)u(t) = -K\hat{x}(t) + r(t)u(t)=−Kx^(t)+r(t)</a:t>
            </a:r>
          </a:p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Combines state feedback and estimated states.</a:t>
            </a:r>
          </a:p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Result:</a:t>
            </a:r>
          </a:p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Dynamic adjustment of alum dosing for pH control.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51156" y="2953096"/>
            <a:ext cx="11142132" cy="5017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1"/>
              </a:lnSpc>
              <a:spcBef>
                <a:spcPct val="0"/>
              </a:spcBef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Simulation Setup</a:t>
            </a:r>
          </a:p>
          <a:p>
            <a:pPr marL="765129" lvl="1" indent="-382564" algn="l">
              <a:lnSpc>
                <a:spcPts val="4961"/>
              </a:lnSpc>
              <a:spcBef>
                <a:spcPct val="0"/>
              </a:spcBef>
              <a:buFont typeface="Arial"/>
              <a:buChar char="•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Tools:</a:t>
            </a:r>
          </a:p>
          <a:p>
            <a:pPr marL="1530258" lvl="2" indent="-510086" algn="l">
              <a:lnSpc>
                <a:spcPts val="4961"/>
              </a:lnSpc>
              <a:spcBef>
                <a:spcPct val="0"/>
              </a:spcBef>
              <a:buFont typeface="Arial"/>
              <a:buChar char="⚬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MATLAB and Simulink.</a:t>
            </a:r>
          </a:p>
          <a:p>
            <a:pPr marL="765129" lvl="1" indent="-382564" algn="l">
              <a:lnSpc>
                <a:spcPts val="4961"/>
              </a:lnSpc>
              <a:spcBef>
                <a:spcPct val="0"/>
              </a:spcBef>
              <a:buFont typeface="Arial"/>
              <a:buChar char="•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Components:</a:t>
            </a:r>
          </a:p>
          <a:p>
            <a:pPr marL="1530258" lvl="2" indent="-510086" algn="l">
              <a:lnSpc>
                <a:spcPts val="4961"/>
              </a:lnSpc>
              <a:spcBef>
                <a:spcPct val="0"/>
              </a:spcBef>
              <a:buFont typeface="Arial"/>
              <a:buChar char="⚬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PID controller, state-space plant, Kalman filter.</a:t>
            </a:r>
          </a:p>
          <a:p>
            <a:pPr marL="765129" lvl="1" indent="-382564" algn="l">
              <a:lnSpc>
                <a:spcPts val="4961"/>
              </a:lnSpc>
              <a:spcBef>
                <a:spcPct val="0"/>
              </a:spcBef>
              <a:buFont typeface="Arial"/>
              <a:buChar char="•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Scenarios:</a:t>
            </a:r>
          </a:p>
          <a:p>
            <a:pPr marL="1530258" lvl="2" indent="-510086" algn="l">
              <a:lnSpc>
                <a:spcPts val="4961"/>
              </a:lnSpc>
              <a:spcBef>
                <a:spcPct val="0"/>
              </a:spcBef>
              <a:buFont typeface="Arial"/>
              <a:buChar char="⚬"/>
            </a:pPr>
            <a:r>
              <a:rPr lang="en-US" sz="3543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Desired pH setpoints: 7.0 and 10.0.</a:t>
            </a:r>
          </a:p>
          <a:p>
            <a:pPr algn="l">
              <a:lnSpc>
                <a:spcPts val="4961"/>
              </a:lnSpc>
              <a:spcBef>
                <a:spcPct val="0"/>
              </a:spcBef>
            </a:pPr>
            <a:endParaRPr lang="en-US" sz="3543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68950" y="1330136"/>
            <a:ext cx="15511999" cy="863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Simulation Results (Setpoint 7.0)</a:t>
            </a:r>
          </a:p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Initial Conditions: [10, 5, 14].</a:t>
            </a: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endParaRPr lang="en-US" sz="4530" spc="407" dirty="0">
              <a:solidFill>
                <a:srgbClr val="000000"/>
              </a:solidFill>
              <a:ea typeface="DM Sans"/>
              <a:cs typeface="DM Sans"/>
              <a:sym typeface="DM Sans"/>
            </a:endParaRPr>
          </a:p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Outcome:</a:t>
            </a:r>
          </a:p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Alum dosing adjusts to stabilize pH at 7.0.</a:t>
            </a:r>
          </a:p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Graph:</a:t>
            </a:r>
          </a:p>
          <a:p>
            <a:pPr algn="l">
              <a:lnSpc>
                <a:spcPts val="4530"/>
              </a:lnSpc>
              <a:spcBef>
                <a:spcPct val="0"/>
              </a:spcBef>
            </a:pPr>
            <a:r>
              <a:rPr lang="en-US" sz="4530" spc="407" dirty="0">
                <a:solidFill>
                  <a:srgbClr val="000000"/>
                </a:solidFill>
                <a:ea typeface="DM Sans"/>
                <a:cs typeface="DM Sans"/>
                <a:sym typeface="DM Sans"/>
              </a:rPr>
              <a:t>True vs. estimated states, alum dosing over time.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031682" y="1860399"/>
            <a:ext cx="14224635" cy="7103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Simulation Results (Setpoint 10.0)</a:t>
            </a:r>
          </a:p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Initial Conditions: Varying from 7.0 test.</a:t>
            </a: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endParaRPr lang="en-US" sz="4030" spc="362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Outcome:</a:t>
            </a:r>
          </a:p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System adapts dynamically to maintain pH at 10.0.</a:t>
            </a:r>
          </a:p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Graph:</a:t>
            </a:r>
          </a:p>
          <a:p>
            <a:pPr algn="l">
              <a:lnSpc>
                <a:spcPts val="4030"/>
              </a:lnSpc>
              <a:spcBef>
                <a:spcPct val="0"/>
              </a:spcBef>
            </a:pPr>
            <a:r>
              <a:rPr lang="en-US" sz="4030" spc="3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Show the settling time and overshoot behavior.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07710" y="2671508"/>
            <a:ext cx="12072581" cy="4953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83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Robustness Analysis</a:t>
            </a:r>
          </a:p>
          <a:p>
            <a:pPr marL="876553" lvl="1" indent="-438277" algn="l">
              <a:lnSpc>
                <a:spcPts val="5683"/>
              </a:lnSpc>
              <a:spcBef>
                <a:spcPct val="0"/>
              </a:spcBef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Disturbances:</a:t>
            </a:r>
          </a:p>
          <a:p>
            <a:pPr marL="1753107" lvl="2" indent="-584369" algn="l">
              <a:lnSpc>
                <a:spcPts val="5683"/>
              </a:lnSpc>
              <a:spcBef>
                <a:spcPct val="0"/>
              </a:spcBef>
              <a:buFont typeface="Arial"/>
              <a:buChar char="⚬"/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Sensor noise and environmental changes.</a:t>
            </a:r>
          </a:p>
          <a:p>
            <a:pPr marL="876553" lvl="1" indent="-438277" algn="l">
              <a:lnSpc>
                <a:spcPts val="5683"/>
              </a:lnSpc>
              <a:spcBef>
                <a:spcPct val="0"/>
              </a:spcBef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Response:</a:t>
            </a:r>
          </a:p>
          <a:p>
            <a:pPr marL="1753107" lvl="2" indent="-584369" algn="l">
              <a:lnSpc>
                <a:spcPts val="5683"/>
              </a:lnSpc>
              <a:spcBef>
                <a:spcPct val="0"/>
              </a:spcBef>
              <a:buFont typeface="Arial"/>
              <a:buChar char="⚬"/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Control system remains stable.</a:t>
            </a:r>
          </a:p>
          <a:p>
            <a:pPr marL="1753107" lvl="2" indent="-584369" algn="l">
              <a:lnSpc>
                <a:spcPts val="5683"/>
              </a:lnSpc>
              <a:spcBef>
                <a:spcPct val="0"/>
              </a:spcBef>
              <a:buFont typeface="Arial"/>
              <a:buChar char="⚬"/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Minimal error in pH regulation.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82967" y="4819967"/>
            <a:ext cx="12722066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Takeaways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Highlights: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Precise control of pH levels within optimal range.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Effective use of Kalman filter for noisy measurements.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Robust performance under disturbances.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96388"/>
            <a:ext cx="13821490" cy="5170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Water Treatment Challenges: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Removal of impurities via coagulation and flocculation.</a:t>
            </a: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pH regulation critical for efficiency and safety.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Why Alum?</a:t>
            </a: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Neutralizes suspended particles but lowers pH.</a:t>
            </a: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Requires precise dosing and monitoring.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50598" y="2777450"/>
            <a:ext cx="14551819" cy="414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2"/>
              </a:lnSpc>
              <a:spcBef>
                <a:spcPct val="0"/>
              </a:spcBef>
            </a:pPr>
            <a:r>
              <a:rPr lang="en-US" sz="40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Objectives</a:t>
            </a: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4062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877119" lvl="1" indent="-438559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40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Develop a control system for accurate pH regulation.</a:t>
            </a:r>
          </a:p>
          <a:p>
            <a:pPr marL="877119" lvl="1" indent="-438559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40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Incorporate PID and Kalman Filter techniques.</a:t>
            </a:r>
          </a:p>
          <a:p>
            <a:pPr marL="877119" lvl="1" indent="-438559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40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Ensure stability, fast response, and robustness.</a:t>
            </a:r>
          </a:p>
          <a:p>
            <a:pPr marL="877119" lvl="1" indent="-438559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406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Address challenges: unmeasured states and sensor noise</a:t>
            </a:r>
          </a:p>
          <a:p>
            <a:pPr algn="l">
              <a:lnSpc>
                <a:spcPts val="4062"/>
              </a:lnSpc>
            </a:pPr>
            <a:endParaRPr lang="en-US" sz="4062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4062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77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94345" y="2433226"/>
            <a:ext cx="13445133" cy="41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Problem Statement</a:t>
            </a:r>
          </a:p>
          <a:p>
            <a:pPr marL="876553" lvl="1" indent="-438277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Alum addition decreases pH due to acidic flocs.</a:t>
            </a:r>
          </a:p>
          <a:p>
            <a:pPr marL="876553" lvl="1" indent="-438277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Challenges: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Dynamic system behavior.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Unmeasured flocculation states.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Noisy sensor outputs.</a:t>
            </a:r>
          </a:p>
          <a:p>
            <a:pPr marL="876553" lvl="1" indent="-438277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405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Goal: Design a system to overcome these challenges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2374" y="798189"/>
            <a:ext cx="15311557" cy="414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Alum-Based Treatment Process</a:t>
            </a:r>
          </a:p>
          <a:p>
            <a:pPr marL="876553" lvl="1" indent="-438277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Process Overview: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Alum reacts with water, neutralizing particles.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Floc formation aids in sedimentation.</a:t>
            </a:r>
          </a:p>
          <a:p>
            <a:pPr marL="876553" lvl="1" indent="-438277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pH Regulation Need: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Acidic byproducts require correction to meet standards.</a:t>
            </a:r>
          </a:p>
          <a:p>
            <a:pPr marL="1753107" lvl="2" indent="-584369" algn="l">
              <a:lnSpc>
                <a:spcPts val="4059"/>
              </a:lnSpc>
              <a:spcBef>
                <a:spcPct val="0"/>
              </a:spcBef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Optimal pH: 6.5–7.5.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47678" y="1354697"/>
            <a:ext cx="14783885" cy="619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System Dynamics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Key Variables: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Inputs: Alum dosing rate.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States: Suspended solids, flocculated solids, pH.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Outputs: Measured solids and pH levels.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Equations: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State-space representation linking variables.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399991" flipH="1">
            <a:off x="4000476" y="-4000513"/>
            <a:ext cx="10287047" cy="18288027"/>
          </a:xfrm>
          <a:custGeom>
            <a:avLst/>
            <a:gdLst/>
            <a:ahLst/>
            <a:cxnLst/>
            <a:rect l="l" t="t" r="r" b="b"/>
            <a:pathLst>
              <a:path w="10287047" h="1828802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r="-38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005608" y="2034294"/>
            <a:ext cx="14276784" cy="5320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State-Space Model</a:t>
            </a:r>
          </a:p>
          <a:p>
            <a:pPr marL="876555" lvl="1" indent="-438278" algn="l">
              <a:lnSpc>
                <a:spcPts val="5278"/>
              </a:lnSpc>
              <a:spcBef>
                <a:spcPct val="0"/>
              </a:spcBef>
              <a:buFont typeface="Arial"/>
              <a:buChar char="•"/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Mathematical Formulation:</a:t>
            </a:r>
          </a:p>
          <a:p>
            <a:pPr marL="876555" lvl="1" indent="-438278" algn="l">
              <a:lnSpc>
                <a:spcPts val="5278"/>
              </a:lnSpc>
              <a:spcBef>
                <a:spcPct val="0"/>
              </a:spcBef>
              <a:buFont typeface="Arial"/>
              <a:buChar char="•"/>
            </a:pPr>
            <a:endParaRPr lang="en-US" sz="406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876555" lvl="1" indent="-438278" algn="l">
              <a:lnSpc>
                <a:spcPts val="5278"/>
              </a:lnSpc>
              <a:spcBef>
                <a:spcPct val="0"/>
              </a:spcBef>
              <a:buFont typeface="Arial"/>
              <a:buChar char="•"/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System Matrices:</a:t>
            </a:r>
          </a:p>
          <a:p>
            <a:pPr marL="1753110" lvl="2" indent="-584370" algn="l">
              <a:lnSpc>
                <a:spcPts val="5278"/>
              </a:lnSpc>
              <a:spcBef>
                <a:spcPct val="0"/>
              </a:spcBef>
              <a:buFont typeface="Arial"/>
              <a:buChar char="⚬"/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A, B, C, D matrices defined for the treatment system.</a:t>
            </a:r>
          </a:p>
          <a:p>
            <a:pPr marL="876555" lvl="1" indent="-438278" algn="l">
              <a:lnSpc>
                <a:spcPts val="5278"/>
              </a:lnSpc>
              <a:spcBef>
                <a:spcPct val="0"/>
              </a:spcBef>
              <a:buFont typeface="Arial"/>
              <a:buChar char="•"/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Takeaway:</a:t>
            </a:r>
          </a:p>
          <a:p>
            <a:pPr marL="1753110" lvl="2" indent="-584370" algn="l">
              <a:lnSpc>
                <a:spcPts val="5278"/>
              </a:lnSpc>
              <a:spcBef>
                <a:spcPct val="0"/>
              </a:spcBef>
              <a:buFont typeface="Arial"/>
              <a:buChar char="⚬"/>
            </a:pPr>
            <a:r>
              <a:rPr lang="en-US" sz="406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Provides a structured approach to control design.</a:t>
            </a:r>
          </a:p>
          <a:p>
            <a:pPr algn="l">
              <a:lnSpc>
                <a:spcPts val="5278"/>
              </a:lnSpc>
              <a:spcBef>
                <a:spcPct val="0"/>
              </a:spcBef>
            </a:pPr>
            <a:endParaRPr lang="en-US" sz="4060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4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47678" y="1354697"/>
            <a:ext cx="14783885" cy="7742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Controllability and Observability</a:t>
            </a: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Controllability:</a:t>
            </a:r>
          </a:p>
          <a:p>
            <a:pPr marL="1753107" lvl="2" indent="-584369" algn="l">
              <a:lnSpc>
                <a:spcPts val="4059"/>
              </a:lnSpc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Ensures all states can be influenced by the input.</a:t>
            </a: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Observability:</a:t>
            </a:r>
          </a:p>
          <a:p>
            <a:pPr marL="1753107" lvl="2" indent="-584369" algn="l">
              <a:lnSpc>
                <a:spcPts val="4059"/>
              </a:lnSpc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Ensures all states can be estimated from outputs.</a:t>
            </a: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059"/>
              </a:lnSpc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876553" lvl="1" indent="-438277" algn="l">
              <a:lnSpc>
                <a:spcPts val="4059"/>
              </a:lnSpc>
              <a:buFont typeface="Arial"/>
              <a:buChar char="•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Validation:</a:t>
            </a:r>
          </a:p>
          <a:p>
            <a:pPr marL="1753107" lvl="2" indent="-584369" algn="l">
              <a:lnSpc>
                <a:spcPts val="4059"/>
              </a:lnSpc>
              <a:buFont typeface="Arial"/>
              <a:buChar char="⚬"/>
            </a:pPr>
            <a:r>
              <a:rPr lang="en-US" sz="405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MATLAB computations confirm both properties.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4059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399991" flipH="1">
            <a:off x="4000476" y="-4000513"/>
            <a:ext cx="10287047" cy="18288027"/>
          </a:xfrm>
          <a:custGeom>
            <a:avLst/>
            <a:gdLst/>
            <a:ahLst/>
            <a:cxnLst/>
            <a:rect l="l" t="t" r="r" b="b"/>
            <a:pathLst>
              <a:path w="10287047" h="18288027">
                <a:moveTo>
                  <a:pt x="10287048" y="18288000"/>
                </a:moveTo>
                <a:lnTo>
                  <a:pt x="10287000" y="0"/>
                </a:lnTo>
                <a:lnTo>
                  <a:pt x="0" y="26"/>
                </a:lnTo>
                <a:lnTo>
                  <a:pt x="48" y="18288026"/>
                </a:lnTo>
                <a:lnTo>
                  <a:pt x="10287048" y="18288000"/>
                </a:lnTo>
                <a:close/>
              </a:path>
            </a:pathLst>
          </a:custGeom>
          <a:blipFill>
            <a:blip r:embed="rId2"/>
            <a:stretch>
              <a:fillRect l="-38851" r="-38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91638" y="6007317"/>
            <a:ext cx="17504724" cy="458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56"/>
              </a:lnSpc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Control Design</a:t>
            </a:r>
          </a:p>
          <a:p>
            <a:pPr marL="740090" lvl="1" indent="-370045" algn="l">
              <a:lnSpc>
                <a:spcPts val="4456"/>
              </a:lnSpc>
              <a:buFont typeface="Arial"/>
              <a:buChar char="•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State Feedback Control:</a:t>
            </a:r>
          </a:p>
          <a:p>
            <a:pPr marL="1480179" lvl="2" indent="-493393" algn="l">
              <a:lnSpc>
                <a:spcPts val="4456"/>
              </a:lnSpc>
              <a:buFont typeface="Arial"/>
              <a:buChar char="⚬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Stabilizes the system.</a:t>
            </a:r>
          </a:p>
          <a:p>
            <a:pPr marL="1480179" lvl="2" indent="-493393" algn="l">
              <a:lnSpc>
                <a:spcPts val="4456"/>
              </a:lnSpc>
              <a:spcBef>
                <a:spcPct val="0"/>
              </a:spcBef>
              <a:buFont typeface="Arial"/>
              <a:buChar char="⚬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Pole placement ensures desired response.</a:t>
            </a:r>
          </a:p>
          <a:p>
            <a:pPr marL="740090" lvl="1" indent="-370045" algn="l">
              <a:lnSpc>
                <a:spcPts val="4456"/>
              </a:lnSpc>
              <a:spcBef>
                <a:spcPct val="0"/>
              </a:spcBef>
              <a:buFont typeface="Arial"/>
              <a:buChar char="•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Kalman Filter:</a:t>
            </a:r>
          </a:p>
          <a:p>
            <a:pPr marL="1480179" lvl="2" indent="-493393" algn="l">
              <a:lnSpc>
                <a:spcPts val="4456"/>
              </a:lnSpc>
              <a:spcBef>
                <a:spcPct val="0"/>
              </a:spcBef>
              <a:buFont typeface="Arial"/>
              <a:buChar char="⚬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Estimates non-measurable states.</a:t>
            </a:r>
          </a:p>
          <a:p>
            <a:pPr marL="1480179" lvl="2" indent="-493393" algn="l">
              <a:lnSpc>
                <a:spcPts val="4456"/>
              </a:lnSpc>
              <a:spcBef>
                <a:spcPct val="0"/>
              </a:spcBef>
              <a:buFont typeface="Arial"/>
              <a:buChar char="⚬"/>
            </a:pPr>
            <a:r>
              <a:rPr lang="en-US" sz="3427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Handles noisy measurements.</a:t>
            </a:r>
          </a:p>
          <a:p>
            <a:pPr algn="l">
              <a:lnSpc>
                <a:spcPts val="5236"/>
              </a:lnSpc>
              <a:spcBef>
                <a:spcPct val="0"/>
              </a:spcBef>
            </a:pPr>
            <a:endParaRPr lang="en-US" sz="3427" b="1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828F6387794E449CEE273ADA9F90BE" ma:contentTypeVersion="6" ma:contentTypeDescription="Create a new document." ma:contentTypeScope="" ma:versionID="6741f6e9c8c174d258eb4c802e44aad7">
  <xsd:schema xmlns:xsd="http://www.w3.org/2001/XMLSchema" xmlns:xs="http://www.w3.org/2001/XMLSchema" xmlns:p="http://schemas.microsoft.com/office/2006/metadata/properties" xmlns:ns3="b83c3f8e-9da2-4900-94e8-2f2b952826d6" targetNamespace="http://schemas.microsoft.com/office/2006/metadata/properties" ma:root="true" ma:fieldsID="a2c7d1563af12808ca1f8af5b43f9cf3" ns3:_="">
    <xsd:import namespace="b83c3f8e-9da2-4900-94e8-2f2b952826d6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3c3f8e-9da2-4900-94e8-2f2b952826d6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83c3f8e-9da2-4900-94e8-2f2b952826d6" xsi:nil="true"/>
  </documentManagement>
</p:properties>
</file>

<file path=customXml/itemProps1.xml><?xml version="1.0" encoding="utf-8"?>
<ds:datastoreItem xmlns:ds="http://schemas.openxmlformats.org/officeDocument/2006/customXml" ds:itemID="{D9910036-9018-46CE-AC4C-F9BEFA38D9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3c3f8e-9da2-4900-94e8-2f2b952826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F070859-0F09-40D6-A101-B407EF205C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BA04DB-BCBF-41C2-B9CF-A1673FCCA7E2}">
  <ds:schemaRefs>
    <ds:schemaRef ds:uri="http://purl.org/dc/elements/1.1/"/>
    <ds:schemaRef ds:uri="http://purl.org/dc/dcmitype/"/>
    <ds:schemaRef ds:uri="b83c3f8e-9da2-4900-94e8-2f2b952826d6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593</Words>
  <Application>Microsoft Office PowerPoint</Application>
  <PresentationFormat>Custom</PresentationFormat>
  <Paragraphs>149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DM Sans Bold</vt:lpstr>
      <vt:lpstr>Canva Sans Bold</vt:lpstr>
      <vt:lpstr>Canva Sans</vt:lpstr>
      <vt:lpstr>Fahkwang Extra-Light</vt:lpstr>
      <vt:lpstr>DM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Gradients Basic Simple Presentation</dc:title>
  <dc:creator>Adithya Govindarajan</dc:creator>
  <cp:lastModifiedBy>Govindarajan, Adithya</cp:lastModifiedBy>
  <cp:revision>3</cp:revision>
  <dcterms:created xsi:type="dcterms:W3CDTF">2006-08-16T00:00:00Z</dcterms:created>
  <dcterms:modified xsi:type="dcterms:W3CDTF">2024-12-15T00:17:53Z</dcterms:modified>
  <dc:identifier>DAGZMtbquWs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0x0101005B828F6387794E449CEE273ADA9F90BE</vt:lpwstr>
  </property>
</Properties>
</file>

<file path=docProps/thumbnail.jpeg>
</file>